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7849E-CEFA-4D5C-8D0B-3D3719828266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64FE3-29E5-4E4E-BE04-8D60A43AA1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7849E-CEFA-4D5C-8D0B-3D3719828266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64FE3-29E5-4E4E-BE04-8D60A43AA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7849E-CEFA-4D5C-8D0B-3D3719828266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64FE3-29E5-4E4E-BE04-8D60A43AA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7849E-CEFA-4D5C-8D0B-3D3719828266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64FE3-29E5-4E4E-BE04-8D60A43AA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7849E-CEFA-4D5C-8D0B-3D3719828266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64FE3-29E5-4E4E-BE04-8D60A43AA1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7849E-CEFA-4D5C-8D0B-3D3719828266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64FE3-29E5-4E4E-BE04-8D60A43AA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7849E-CEFA-4D5C-8D0B-3D3719828266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64FE3-29E5-4E4E-BE04-8D60A43AA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7849E-CEFA-4D5C-8D0B-3D3719828266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64FE3-29E5-4E4E-BE04-8D60A43AA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7849E-CEFA-4D5C-8D0B-3D3719828266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64FE3-29E5-4E4E-BE04-8D60A43AA1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7849E-CEFA-4D5C-8D0B-3D3719828266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64FE3-29E5-4E4E-BE04-8D60A43AA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7849E-CEFA-4D5C-8D0B-3D3719828266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64FE3-29E5-4E4E-BE04-8D60A43AA1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F97849E-CEFA-4D5C-8D0B-3D3719828266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064FE3-29E5-4E4E-BE04-8D60A43AA1F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frm=1&amp;source=images&amp;cd=&amp;cad=rja&amp;docid=ryjd13MvpH6krM&amp;tbnid=Hua79nUtsvJjzM:&amp;ved=0CAUQjRw&amp;url=http://www.foodpoisonjournal.com/foodborne-illness-outbreaks/e-coli-o157h7-outbreaks-linked-to-produce/&amp;ei=JluBUaXdD-fI2gWUvoDYDA&amp;bvm=bv.45921128,d.b2I&amp;psig=AFQjCNHveMFUzuFPmi6Kf7d9w6CeZ9iTpg&amp;ust=136751836756163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frm=1&amp;source=images&amp;cd=&amp;cad=rja&amp;docid=Pu8atsNddZeTkM&amp;tbnid=O1tLZklpwyH7dM:&amp;ved=0CAUQjRw&amp;url=http://www.rockymountaingreenhouses.com/disasters/survive.php&amp;ei=_VuBUe26J8W52AW77oCgDw&amp;psig=AFQjCNFKWsUpAa3B6dSKfsttj_-ISJcCDQ&amp;ust=136751858622122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-Hi2kpyPoVlyPM&amp;tbnid=1iDpaAGDVDtr8M:&amp;ved=0CAUQjRw&amp;url=http://sunburstkissesrowena.wordpress.com/2011/06/02/in-the-case-of-cabbage-v-iceberg-lettuce/&amp;ei=jlCBUa3ULMXw2QXKhYGAAw&amp;bvm=bv.45921128,d.b2I&amp;psig=AFQjCNGQ_Pk9uq4-xgCindaj5vyYPk26Lg&amp;ust=1367515636642377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6HlLAnfJOf7sTM&amp;tbnid=tnNF81Ybz3hr4M:&amp;ved=0CAUQjRw&amp;url=http://www.scarboroughfarms.com/products/babySpinach.php&amp;ei=3U-BUaiINtT62AXNqIGoCw&amp;bvm=bv.45921128,d.b2I&amp;psig=AFQjCNHWDL4Pu4B-smC_MP3sdT_G_LOmtg&amp;ust=136751546885100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sa=i&amp;rct=j&amp;q=&amp;esrc=s&amp;frm=1&amp;source=images&amp;cd=&amp;cad=rja&amp;docid=H62zPhA5d43KJM&amp;tbnid=FZwLu1at83m68M:&amp;ved=0CAUQjRw&amp;url=http://www.enlightenprinciple.com/home/romaine-lettuce-300x449&amp;ei=SFCBUcaIDOKw2AXMgYHADA&amp;bvm=bv.45921128,d.b2I&amp;psig=AFQjCNG2sIbeFqRVsppZ3HPWAVa60wSClw&amp;ust=1367515583769256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frm=1&amp;source=images&amp;cd=&amp;cad=rja&amp;docid=esMuY7DBaeGMgM&amp;tbnid=Gg6vg-Lm7Ba6fM:&amp;ved=0CAUQjRw&amp;url=http://nutritionwonderland.com/2009/06/brain-food-berries-and-greens/&amp;ei=CFCBUarOIaTx2QWa8oC4DQ&amp;bvm=bv.45921128,d.b2I&amp;psig=AFQjCNGCTXIdBx1AIr48_rKyMNeMs1xsGQ&amp;ust=1367515519327718" TargetMode="Externa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http://www.google.com/url?sa=i&amp;rct=j&amp;q=&amp;esrc=s&amp;frm=1&amp;source=images&amp;cd=&amp;cad=rja&amp;docid=4kfI8STtn1uQAM&amp;tbnid=LX5VrKjJ2ucL_M:&amp;ved=0CAUQjRw&amp;url=http://wwwchem.uwimona.edu.jm/lectures/sorrel.html&amp;ei=D1WBUZnoD8b62gWgr4HwAw&amp;psig=AFQjCNGkTaS7BYrwAkA8KJdhfdL9liuaHw&amp;ust=1367516712559272" TargetMode="External"/><Relationship Id="rId3" Type="http://schemas.openxmlformats.org/officeDocument/2006/relationships/hyperlink" Target="http://www.google.com/url?sa=i&amp;rct=j&amp;q=&amp;esrc=s&amp;frm=1&amp;source=images&amp;cd=&amp;cad=rja&amp;docid=3darxXy4lduecM&amp;tbnid=z93mt1SakAPs8M:&amp;ved=0CAUQjRw&amp;url=http://www.herbalextractsplus.com/grapeseed.html&amp;ei=WVKBUZX3DefF2wWAXg&amp;psig=AFQjCNGCp5WLHOJn2VVrx-ZMK3UUfn5VIg&amp;ust=1367516068185539" TargetMode="External"/><Relationship Id="rId7" Type="http://schemas.openxmlformats.org/officeDocument/2006/relationships/hyperlink" Target="http://www.google.com/url?sa=i&amp;rct=j&amp;q=&amp;esrc=s&amp;frm=1&amp;source=images&amp;cd=&amp;cad=rja&amp;docid=TI08Lw6sTLczuM&amp;tbnid=hpFDFOBGqc6NDM:&amp;ved=0CAUQjRw&amp;url=http://commons.wikimedia.org/wiki/File:Honeycrisp-Apple.jpg&amp;ei=PFSBUfb-IIfq2gXC54D4Cg&amp;psig=AFQjCNFLhoA5GSPh_LbFKFJFLCket9QlIg&amp;ust=1367516585791325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hyperlink" Target="http://www.google.com/url?sa=i&amp;rct=j&amp;q=&amp;esrc=s&amp;frm=1&amp;source=images&amp;cd=&amp;cad=rja&amp;docid=ZmRmjnsFKtVQOM&amp;tbnid=nWNs4tTMr5yL0M:&amp;ved=0CAUQjRw&amp;url=http://www.123rf.com/photo_17313385_roselle-fruits-hibiscus-sabdariffa-l--thailand.html&amp;ei=5VSBUf2XIoHL2QX2moDgCQ&amp;psig=AFQjCNGkTaS7BYrwAkA8KJdhfdL9liuaHw&amp;ust=1367516712559272" TargetMode="External"/><Relationship Id="rId5" Type="http://schemas.openxmlformats.org/officeDocument/2006/relationships/hyperlink" Target="http://www.google.com/url?sa=i&amp;rct=j&amp;q=&amp;esrc=s&amp;frm=1&amp;source=images&amp;cd=&amp;cad=rja&amp;docid=fsII_Dzpce06OM&amp;tbnid=O06ss1h5jlZA0M:&amp;ved=0CAUQjRw&amp;url=http://duffitness.com/grape-seed&amp;ei=51KBUdSdMcWt2AWlooCQBA&amp;psig=AFQjCNGCp5WLHOJn2VVrx-ZMK3UUfn5VIg&amp;ust=1367516068185539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://www.google.com/url?sa=i&amp;rct=j&amp;q=&amp;esrc=s&amp;frm=1&amp;source=images&amp;cd=&amp;cad=rja&amp;docid=nM4Dc_M9h83qTM&amp;tbnid=-Nki58aX9hnrsM:&amp;ved=0CAUQjRw&amp;url=http://articles.timesofindia.indiatimes.com/2013-03-14/diet/32370052_1_high-fat-diet-fatty-liver-disease-obesity&amp;ei=d1SBUbeEN4rw2QWal4HwCA&amp;psig=AFQjCNEMbH5wkPcLpBSEUoj2-kmR41gvEg&amp;ust=1367516638469840" TargetMode="External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BnPQHH2PTNnmOM&amp;tbnid=hWUN8mvGeuWYtM:&amp;ved=0CAUQjRw&amp;url=http://www.123rf.com/photo_15683093_lemon-grass-on-white-background.html&amp;ei=qViBUd7yI-Gh2gX7jYHQBg&amp;bvm=bv.45921128,d.b2I&amp;psig=AFQjCNH4H_RguHmvOwDNbI_-SvGkQnNeow&amp;ust=1367517698648720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quidoo.com/oreganol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hyperlink" Target="http://www.google.com/url?sa=i&amp;rct=j&amp;q=&amp;esrc=s&amp;frm=1&amp;source=images&amp;cd=&amp;cad=rja&amp;docid=2kdzqwJsJ1CN0M&amp;tbnid=Ar9qaA6bqZrO1M:&amp;ved=0CAUQjRw&amp;url=http://www.qrbiz.com/buy_Citral-Natural-FCC&amp;ei=HlmBUeuzH8XX2QXo24HoAg&amp;bvm=bv.45921128,d.b2I&amp;psig=AFQjCNEvv4LJWTBgMUF-2zp6c_WqtX68Ig&amp;ust=1367517833073272" TargetMode="External"/><Relationship Id="rId4" Type="http://schemas.openxmlformats.org/officeDocument/2006/relationships/hyperlink" Target="http://www.google.com/url?sa=i&amp;rct=j&amp;q=&amp;esrc=s&amp;frm=1&amp;source=images&amp;cd=&amp;cad=rja&amp;docid=Ndf8ceU4Egg_lM&amp;tbnid=xyW8PVzejYurTM:&amp;ved=0CAUQjRw&amp;url=http://www.inancientfootsteps.com/essential-oils/oregano-essential-oil.htm&amp;ei=AliBUe3RBKHx2AXdg4DYAw&amp;bvm=bv.45921128,d.b2I&amp;psig=AFQjCNE0o07gdmzw3SvGgQIUIVIZmtcp1g&amp;ust=1367517565454851" TargetMode="External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23090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9900"/>
                </a:solidFill>
                <a:effectLst/>
                <a:latin typeface="Arial Black" pitchFamily="34" charset="0"/>
              </a:rPr>
              <a:t>Using Plant-Based Antimicrobials to Make  Organic Leafy Greens Safer</a:t>
            </a:r>
            <a:endParaRPr lang="en-US" sz="3600" dirty="0">
              <a:effectLst/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en-US" sz="2200" b="1" i="1" dirty="0" smtClean="0">
                <a:solidFill>
                  <a:schemeClr val="bg1">
                    <a:lumMod val="50000"/>
                  </a:schemeClr>
                </a:solidFill>
                <a:latin typeface="Goudy Old Style" pitchFamily="18" charset="0"/>
              </a:rPr>
              <a:t>Divya Jaroni, Ph.D</a:t>
            </a:r>
          </a:p>
          <a:p>
            <a:pPr algn="ctr"/>
            <a:r>
              <a:rPr lang="en-US" sz="2200" b="1" i="1" dirty="0" smtClean="0">
                <a:solidFill>
                  <a:schemeClr val="bg1">
                    <a:lumMod val="50000"/>
                  </a:schemeClr>
                </a:solidFill>
                <a:latin typeface="Goudy Old Style" pitchFamily="18" charset="0"/>
              </a:rPr>
              <a:t>Assistant Professor</a:t>
            </a:r>
          </a:p>
          <a:p>
            <a:pPr algn="ctr"/>
            <a:r>
              <a:rPr lang="en-US" sz="2200" b="1" i="1" dirty="0" smtClean="0">
                <a:solidFill>
                  <a:schemeClr val="bg1">
                    <a:lumMod val="50000"/>
                  </a:schemeClr>
                </a:solidFill>
                <a:latin typeface="Goudy Old Style" pitchFamily="18" charset="0"/>
              </a:rPr>
              <a:t>Food Microbiology</a:t>
            </a:r>
          </a:p>
          <a:p>
            <a:pPr algn="ctr"/>
            <a:r>
              <a:rPr lang="en-US" sz="2200" b="1" i="1" dirty="0" smtClean="0">
                <a:solidFill>
                  <a:schemeClr val="bg1">
                    <a:lumMod val="50000"/>
                  </a:schemeClr>
                </a:solidFill>
                <a:latin typeface="Goudy Old Style" pitchFamily="18" charset="0"/>
              </a:rPr>
              <a:t>Oklahoma State University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572000"/>
            <a:ext cx="2104511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98080" cy="1143000"/>
          </a:xfrm>
        </p:spPr>
        <p:txBody>
          <a:bodyPr/>
          <a:lstStyle/>
          <a:p>
            <a:r>
              <a:rPr lang="en-US" b="1" dirty="0" smtClean="0"/>
              <a:t>The Dangerous Bug!!</a:t>
            </a:r>
            <a:endParaRPr lang="en-US" b="1" dirty="0"/>
          </a:p>
        </p:txBody>
      </p:sp>
      <p:pic>
        <p:nvPicPr>
          <p:cNvPr id="18436" name="Picture 4" descr="http://www.foodpoisonblog.com/uploads/image/killerlettuce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4267200" cy="3200400"/>
          </a:xfrm>
          <a:prstGeom prst="rect">
            <a:avLst/>
          </a:prstGeom>
          <a:noFill/>
        </p:spPr>
      </p:pic>
      <p:pic>
        <p:nvPicPr>
          <p:cNvPr id="18439" name="Picture 7" descr="http://www.rockymountaingreenhouses.com/images/ECol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819400"/>
            <a:ext cx="32766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t="2222" r="209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/>
          <a:lstStyle/>
          <a:p>
            <a:r>
              <a:rPr lang="en-US" dirty="0" smtClean="0"/>
              <a:t>Leafy Greens Tested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295400"/>
            <a:ext cx="3657600" cy="4663440"/>
          </a:xfrm>
        </p:spPr>
        <p:txBody>
          <a:bodyPr/>
          <a:lstStyle/>
          <a:p>
            <a:r>
              <a:rPr lang="en-US" b="1" dirty="0" smtClean="0">
                <a:latin typeface="Aparajita" pitchFamily="34" charset="0"/>
                <a:cs typeface="Aparajita" pitchFamily="34" charset="0"/>
              </a:rPr>
              <a:t>Baby Spinach</a:t>
            </a:r>
          </a:p>
          <a:p>
            <a:endParaRPr lang="en-US" b="1" dirty="0" smtClean="0">
              <a:latin typeface="Aparajita" pitchFamily="34" charset="0"/>
              <a:cs typeface="Aparajita" pitchFamily="34" charset="0"/>
            </a:endParaRPr>
          </a:p>
          <a:p>
            <a:endParaRPr lang="en-US" b="1" dirty="0" smtClean="0">
              <a:latin typeface="Aparajita" pitchFamily="34" charset="0"/>
              <a:cs typeface="Aparajita" pitchFamily="34" charset="0"/>
            </a:endParaRPr>
          </a:p>
          <a:p>
            <a:endParaRPr lang="en-US" b="1" dirty="0" smtClean="0">
              <a:latin typeface="Aparajita" pitchFamily="34" charset="0"/>
              <a:cs typeface="Aparajita" pitchFamily="34" charset="0"/>
            </a:endParaRPr>
          </a:p>
          <a:p>
            <a:endParaRPr lang="en-US" sz="800" b="1" dirty="0" smtClean="0">
              <a:latin typeface="Aparajita" pitchFamily="34" charset="0"/>
              <a:cs typeface="Aparajita" pitchFamily="34" charset="0"/>
            </a:endParaRPr>
          </a:p>
          <a:p>
            <a:endParaRPr lang="en-US" sz="800" b="1" dirty="0" smtClean="0">
              <a:latin typeface="Aparajita" pitchFamily="34" charset="0"/>
              <a:cs typeface="Aparajita" pitchFamily="34" charset="0"/>
            </a:endParaRPr>
          </a:p>
          <a:p>
            <a:r>
              <a:rPr lang="en-US" b="1" dirty="0" smtClean="0">
                <a:latin typeface="Aparajita" pitchFamily="34" charset="0"/>
                <a:cs typeface="Aparajita" pitchFamily="34" charset="0"/>
              </a:rPr>
              <a:t>Adult Spinach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257800" y="1295400"/>
            <a:ext cx="3657600" cy="4663440"/>
          </a:xfrm>
        </p:spPr>
        <p:txBody>
          <a:bodyPr/>
          <a:lstStyle/>
          <a:p>
            <a:r>
              <a:rPr lang="en-US" b="1" dirty="0" smtClean="0">
                <a:latin typeface="Aparajita" pitchFamily="34" charset="0"/>
                <a:cs typeface="Aparajita" pitchFamily="34" charset="0"/>
              </a:rPr>
              <a:t>Iceberg Lettuce</a:t>
            </a:r>
          </a:p>
          <a:p>
            <a:endParaRPr lang="en-US" b="1" dirty="0" smtClean="0">
              <a:latin typeface="Aparajita" pitchFamily="34" charset="0"/>
              <a:cs typeface="Aparajita" pitchFamily="34" charset="0"/>
            </a:endParaRPr>
          </a:p>
          <a:p>
            <a:endParaRPr lang="en-US" b="1" dirty="0" smtClean="0">
              <a:latin typeface="Aparajita" pitchFamily="34" charset="0"/>
              <a:cs typeface="Aparajita" pitchFamily="34" charset="0"/>
            </a:endParaRPr>
          </a:p>
          <a:p>
            <a:endParaRPr lang="en-US" b="1" dirty="0" smtClean="0">
              <a:latin typeface="Aparajita" pitchFamily="34" charset="0"/>
              <a:cs typeface="Aparajita" pitchFamily="34" charset="0"/>
            </a:endParaRPr>
          </a:p>
          <a:p>
            <a:endParaRPr lang="en-US" sz="800" b="1" dirty="0" smtClean="0">
              <a:latin typeface="Aparajita" pitchFamily="34" charset="0"/>
              <a:cs typeface="Aparajita" pitchFamily="34" charset="0"/>
            </a:endParaRPr>
          </a:p>
          <a:p>
            <a:endParaRPr lang="en-US" sz="800" b="1" dirty="0" smtClean="0">
              <a:latin typeface="Aparajita" pitchFamily="34" charset="0"/>
              <a:cs typeface="Aparajita" pitchFamily="34" charset="0"/>
            </a:endParaRPr>
          </a:p>
          <a:p>
            <a:r>
              <a:rPr lang="en-US" b="1" dirty="0" smtClean="0">
                <a:latin typeface="Aparajita" pitchFamily="34" charset="0"/>
                <a:cs typeface="Aparajita" pitchFamily="34" charset="0"/>
              </a:rPr>
              <a:t>Romaine Lettuce</a:t>
            </a:r>
          </a:p>
          <a:p>
            <a:endParaRPr lang="en-US" dirty="0"/>
          </a:p>
        </p:txBody>
      </p:sp>
      <p:pic>
        <p:nvPicPr>
          <p:cNvPr id="3074" name="Picture 2" descr="http://www.scarboroughfarms.com/products/img/contVis_babySpina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2653540" cy="1647826"/>
          </a:xfrm>
          <a:prstGeom prst="rect">
            <a:avLst/>
          </a:prstGeom>
          <a:noFill/>
        </p:spPr>
      </p:pic>
      <p:pic>
        <p:nvPicPr>
          <p:cNvPr id="3078" name="Picture 6" descr="http://nutritionwonderland.com/wp-content/uploads/2009/04/spinach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191000"/>
            <a:ext cx="1866900" cy="2382116"/>
          </a:xfrm>
          <a:prstGeom prst="rect">
            <a:avLst/>
          </a:prstGeom>
          <a:noFill/>
        </p:spPr>
      </p:pic>
      <p:pic>
        <p:nvPicPr>
          <p:cNvPr id="3080" name="Picture 8" descr="http://www.enlightenprinciple.com/wp-content/uploads/romaine-lettuce-300x44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4191000"/>
            <a:ext cx="1536191" cy="2295525"/>
          </a:xfrm>
          <a:prstGeom prst="rect">
            <a:avLst/>
          </a:prstGeom>
          <a:noFill/>
        </p:spPr>
      </p:pic>
      <p:pic>
        <p:nvPicPr>
          <p:cNvPr id="3082" name="Picture 10" descr="http://sunburstkissesrowena.files.wordpress.com/2011/06/lettuce_iceberg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1752600"/>
            <a:ext cx="2438400" cy="180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Antimicrobials Tested</a:t>
            </a:r>
            <a:br>
              <a:rPr lang="en-US" b="1" dirty="0" smtClean="0">
                <a:effectLst/>
              </a:rPr>
            </a:br>
            <a:r>
              <a:rPr lang="en-US" b="1" dirty="0" smtClean="0">
                <a:solidFill>
                  <a:srgbClr val="00B050"/>
                </a:solidFill>
                <a:effectLst/>
              </a:rPr>
              <a:t>Plant Extracts</a:t>
            </a:r>
            <a:r>
              <a:rPr lang="en-US" b="1" u="sng" dirty="0" smtClean="0">
                <a:effectLst/>
              </a:rPr>
              <a:t/>
            </a:r>
            <a:br>
              <a:rPr lang="en-US" b="1" u="sng" dirty="0" smtClean="0">
                <a:effectLst/>
              </a:rPr>
            </a:br>
            <a:endParaRPr lang="en-US" b="1" dirty="0"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219200" y="1371600"/>
            <a:ext cx="3657600" cy="50292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 smtClean="0"/>
              <a:t>Grapeseed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800" dirty="0" smtClean="0"/>
          </a:p>
          <a:p>
            <a:r>
              <a:rPr lang="en-US" b="1" dirty="0" smtClean="0"/>
              <a:t>Apple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810000" cy="50292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Hibiscus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Olive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s://encrypted-tbn3.gstatic.com/images?q=tbn:ANd9GcTOOeUTbLBAcIDsi2HudGxl2FqaJt5fbOzo4vOJ9STrnFzLlaD9OA"/>
          <p:cNvPicPr>
            <a:picLocks noChangeAspect="1" noChangeArrowheads="1"/>
          </p:cNvPicPr>
          <p:nvPr/>
        </p:nvPicPr>
        <p:blipFill>
          <a:blip r:embed="rId2" cstate="print"/>
          <a:srcRect r="2439" b="8571"/>
          <a:stretch>
            <a:fillRect/>
          </a:stretch>
        </p:blipFill>
        <p:spPr bwMode="auto">
          <a:xfrm>
            <a:off x="5638800" y="4876800"/>
            <a:ext cx="2533650" cy="1447800"/>
          </a:xfrm>
          <a:prstGeom prst="rect">
            <a:avLst/>
          </a:prstGeom>
          <a:noFill/>
        </p:spPr>
      </p:pic>
      <p:pic>
        <p:nvPicPr>
          <p:cNvPr id="2052" name="Picture 4" descr="http://www.herbalextractsplus.com/images/herbs/grapeseed-is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10400"/>
          <a:stretch>
            <a:fillRect/>
          </a:stretch>
        </p:blipFill>
        <p:spPr bwMode="auto">
          <a:xfrm>
            <a:off x="3124200" y="3429000"/>
            <a:ext cx="1600200" cy="1193011"/>
          </a:xfrm>
          <a:prstGeom prst="rect">
            <a:avLst/>
          </a:prstGeom>
          <a:noFill/>
        </p:spPr>
      </p:pic>
      <p:pic>
        <p:nvPicPr>
          <p:cNvPr id="2054" name="Picture 6" descr="http://duffitness.com/wp-content/uploads/2013/01/Grape-Seed-Extrac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51060" r="49109" b="2290"/>
          <a:stretch>
            <a:fillRect/>
          </a:stretch>
        </p:blipFill>
        <p:spPr bwMode="auto">
          <a:xfrm>
            <a:off x="1676400" y="3352800"/>
            <a:ext cx="1413164" cy="1295400"/>
          </a:xfrm>
          <a:prstGeom prst="rect">
            <a:avLst/>
          </a:prstGeom>
          <a:noFill/>
        </p:spPr>
      </p:pic>
      <p:pic>
        <p:nvPicPr>
          <p:cNvPr id="2056" name="Picture 8" descr="http://duffitness.com/wp-content/uploads/2013/01/Grape-Seed-Extrac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50890" b="51145"/>
          <a:stretch>
            <a:fillRect/>
          </a:stretch>
        </p:blipFill>
        <p:spPr bwMode="auto">
          <a:xfrm>
            <a:off x="3124200" y="2057400"/>
            <a:ext cx="1378744" cy="1371600"/>
          </a:xfrm>
          <a:prstGeom prst="rect">
            <a:avLst/>
          </a:prstGeom>
          <a:noFill/>
        </p:spPr>
      </p:pic>
      <p:pic>
        <p:nvPicPr>
          <p:cNvPr id="2058" name="Picture 10" descr="http://duffitness.com/wp-content/uploads/2013/01/Grape-Seed-Extrac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49109" b="49109"/>
          <a:stretch>
            <a:fillRect/>
          </a:stretch>
        </p:blipFill>
        <p:spPr bwMode="auto">
          <a:xfrm>
            <a:off x="1752600" y="2057400"/>
            <a:ext cx="1295400" cy="1295400"/>
          </a:xfrm>
          <a:prstGeom prst="rect">
            <a:avLst/>
          </a:prstGeom>
          <a:noFill/>
        </p:spPr>
      </p:pic>
      <p:pic>
        <p:nvPicPr>
          <p:cNvPr id="2060" name="Picture 12" descr="https://encrypted-tbn3.gstatic.com/images?q=tbn:ANd9GcT4lmfM6p9KFwsefR9O2Kqp9GLkpDRwmCV0MSgiDQmZyb7dwPk2xQ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5181600"/>
            <a:ext cx="1022665" cy="923925"/>
          </a:xfrm>
          <a:prstGeom prst="rect">
            <a:avLst/>
          </a:prstGeom>
          <a:noFill/>
        </p:spPr>
      </p:pic>
      <p:pic>
        <p:nvPicPr>
          <p:cNvPr id="2062" name="Picture 14" descr="http://timesofindia.indiatimes.com/photo/14339783.cm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5600" y="5105400"/>
            <a:ext cx="1676400" cy="1117600"/>
          </a:xfrm>
          <a:prstGeom prst="rect">
            <a:avLst/>
          </a:prstGeom>
          <a:noFill/>
        </p:spPr>
      </p:pic>
      <p:pic>
        <p:nvPicPr>
          <p:cNvPr id="2064" name="Picture 16" descr="http://us.123rf.com/400wm/400/400/noppharat/noppharat1301/noppharat130100050/17313385-roselle-fruits-hibiscus-sabdariffa-l--thailand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57800" y="1981200"/>
            <a:ext cx="1677563" cy="1262993"/>
          </a:xfrm>
          <a:prstGeom prst="rect">
            <a:avLst/>
          </a:prstGeom>
          <a:noFill/>
        </p:spPr>
      </p:pic>
      <p:sp>
        <p:nvSpPr>
          <p:cNvPr id="2068" name="AutoShape 20" descr="http://wwwchem.uwimona.edu.jm/gifs/sorrel.jpg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7467600" y="19050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Sorrel"/>
          <p:cNvSpPr>
            <a:spLocks noChangeAspect="1" noChangeArrowheads="1"/>
          </p:cNvSpPr>
          <p:nvPr/>
        </p:nvSpPr>
        <p:spPr bwMode="auto">
          <a:xfrm>
            <a:off x="155575" y="-2743200"/>
            <a:ext cx="762000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4" descr="Hibiscus 0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2743200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Antimicrobials Tested</a:t>
            </a:r>
            <a:br>
              <a:rPr lang="en-US" b="1" dirty="0" smtClean="0">
                <a:effectLst/>
              </a:rPr>
            </a:br>
            <a:r>
              <a:rPr lang="en-US" b="1" dirty="0" smtClean="0">
                <a:solidFill>
                  <a:srgbClr val="FFCC00"/>
                </a:solidFill>
                <a:effectLst/>
              </a:rPr>
              <a:t>Essential Oils and Compounds</a:t>
            </a:r>
            <a:endParaRPr lang="en-US" b="1" dirty="0">
              <a:solidFill>
                <a:srgbClr val="FFCC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4191000" cy="5105400"/>
          </a:xfrm>
        </p:spPr>
        <p:txBody>
          <a:bodyPr/>
          <a:lstStyle/>
          <a:p>
            <a:r>
              <a:rPr lang="en-US" sz="2400" b="1" dirty="0" smtClean="0"/>
              <a:t>Oregano/</a:t>
            </a:r>
            <a:r>
              <a:rPr lang="en-US" sz="2400" b="1" dirty="0" err="1" smtClean="0"/>
              <a:t>Carvacro</a:t>
            </a:r>
            <a:r>
              <a:rPr lang="en-US" sz="2400" dirty="0" err="1" smtClean="0"/>
              <a:t>l</a:t>
            </a: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b="1" dirty="0" smtClean="0"/>
              <a:t>Lemongrass/</a:t>
            </a:r>
            <a:r>
              <a:rPr lang="en-US" sz="2400" b="1" dirty="0" err="1" smtClean="0"/>
              <a:t>Citral</a:t>
            </a:r>
            <a:endParaRPr lang="en-US" sz="2400" b="1" dirty="0" smtClean="0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191000" y="1524000"/>
            <a:ext cx="4953000" cy="466344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400" b="1" dirty="0" smtClean="0"/>
              <a:t>Cinnamon/</a:t>
            </a:r>
            <a:r>
              <a:rPr lang="en-US" sz="2400" b="1" dirty="0" err="1" smtClean="0"/>
              <a:t>Cinnamaldehyde</a:t>
            </a:r>
            <a:endParaRPr lang="en-US" sz="2400" b="1" dirty="0" smtClean="0"/>
          </a:p>
        </p:txBody>
      </p:sp>
      <p:pic>
        <p:nvPicPr>
          <p:cNvPr id="1026" name="Picture 2" descr="https://encrypted-tbn0.gstatic.com/images?q=tbn:ANd9GcTey4SwAnMs4akj5TwBmb4W7uxcmV73K79QqSl7ZqLMDKVG0E2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276600"/>
            <a:ext cx="1790700" cy="1304925"/>
          </a:xfrm>
          <a:prstGeom prst="rect">
            <a:avLst/>
          </a:prstGeom>
          <a:noFill/>
        </p:spPr>
      </p:pic>
      <p:pic>
        <p:nvPicPr>
          <p:cNvPr id="1028" name="Picture 4" descr="https://encrypted-tbn2.gstatic.com/images?q=tbn:ANd9GcRRLEUHZGpDFzkNRaTlx-xGjEy83kPr9rAvRZ39WZtwMdn2Wr4W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733800"/>
            <a:ext cx="1143000" cy="1665339"/>
          </a:xfrm>
          <a:prstGeom prst="rect">
            <a:avLst/>
          </a:prstGeom>
          <a:noFill/>
        </p:spPr>
      </p:pic>
      <p:pic>
        <p:nvPicPr>
          <p:cNvPr id="1032" name="Picture 8" descr="http://www.inancientfootsteps.com/images/oregan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057400"/>
            <a:ext cx="1316922" cy="1828800"/>
          </a:xfrm>
          <a:prstGeom prst="rect">
            <a:avLst/>
          </a:prstGeom>
          <a:noFill/>
        </p:spPr>
      </p:pic>
      <p:pic>
        <p:nvPicPr>
          <p:cNvPr id="1034" name="Picture 10" descr="http://i1.squidoocdn.com/resize/squidoo_images/-1/lens19140356_1329913456a-a-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2286000"/>
            <a:ext cx="1219200" cy="1214324"/>
          </a:xfrm>
          <a:prstGeom prst="rect">
            <a:avLst/>
          </a:prstGeom>
          <a:noFill/>
        </p:spPr>
      </p:pic>
      <p:pic>
        <p:nvPicPr>
          <p:cNvPr id="1036" name="Picture 12" descr="http://us.123rf.com/400wm/400/400/antpkr/antpkr1210/antpkr121000024/15683093-lemon-grass-on-white-background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4648200"/>
            <a:ext cx="1600200" cy="1600200"/>
          </a:xfrm>
          <a:prstGeom prst="rect">
            <a:avLst/>
          </a:prstGeom>
          <a:noFill/>
        </p:spPr>
      </p:pic>
      <p:pic>
        <p:nvPicPr>
          <p:cNvPr id="1038" name="Picture 14" descr="http://i00.i.aliimg.com/photo/238489267/Natural_Citral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21374" r="34351"/>
          <a:stretch>
            <a:fillRect/>
          </a:stretch>
        </p:blipFill>
        <p:spPr bwMode="auto">
          <a:xfrm>
            <a:off x="3048000" y="4648200"/>
            <a:ext cx="995253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Leafy greens contaminated with </a:t>
            </a:r>
            <a:r>
              <a:rPr lang="en-US" i="1" dirty="0" smtClean="0"/>
              <a:t>E. coli</a:t>
            </a:r>
          </a:p>
          <a:p>
            <a:r>
              <a:rPr lang="en-US" dirty="0" smtClean="0"/>
              <a:t>Washed with plant-based extracts, essential oils, or compounds</a:t>
            </a:r>
          </a:p>
          <a:p>
            <a:r>
              <a:rPr lang="en-US" dirty="0" smtClean="0"/>
              <a:t>Bagged</a:t>
            </a:r>
          </a:p>
          <a:p>
            <a:r>
              <a:rPr lang="en-US" dirty="0" smtClean="0"/>
              <a:t>Stored in the refrigerator for 3 days</a:t>
            </a:r>
          </a:p>
          <a:p>
            <a:r>
              <a:rPr lang="en-US" dirty="0" smtClean="0"/>
              <a:t>Tested efficacy of plant antimicrobials immediately after washing, on day </a:t>
            </a:r>
            <a:r>
              <a:rPr lang="en-US" dirty="0"/>
              <a:t>1</a:t>
            </a:r>
            <a:r>
              <a:rPr lang="en-US" dirty="0" smtClean="0"/>
              <a:t> and day 3 of storage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0" y="0"/>
            <a:ext cx="7498080" cy="1143000"/>
          </a:xfrm>
        </p:spPr>
        <p:txBody>
          <a:bodyPr/>
          <a:lstStyle/>
          <a:p>
            <a:r>
              <a:rPr lang="en-US" b="1" dirty="0" smtClean="0">
                <a:effectLst/>
              </a:rPr>
              <a:t>Findings</a:t>
            </a:r>
            <a:endParaRPr lang="en-US" b="1" dirty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066800"/>
            <a:ext cx="7620000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Immediate reduction (on Day 0) in bacterial populations</a:t>
            </a:r>
          </a:p>
          <a:p>
            <a:r>
              <a:rPr lang="en-US" sz="2800" u="sng" dirty="0" smtClean="0"/>
              <a:t>Extracts:</a:t>
            </a:r>
          </a:p>
          <a:p>
            <a:r>
              <a:rPr lang="en-US" sz="2800" dirty="0" smtClean="0"/>
              <a:t>Most effective – Olive Extract</a:t>
            </a:r>
          </a:p>
          <a:p>
            <a:r>
              <a:rPr lang="en-US" sz="2800" u="sng" dirty="0" smtClean="0"/>
              <a:t>Essential Oils:</a:t>
            </a:r>
          </a:p>
          <a:p>
            <a:r>
              <a:rPr lang="en-US" sz="2800" dirty="0" smtClean="0"/>
              <a:t>Most effective - Oregano oil</a:t>
            </a:r>
          </a:p>
          <a:p>
            <a:r>
              <a:rPr lang="en-US" sz="2800" u="sng" dirty="0" smtClean="0"/>
              <a:t>Plant Compounds:</a:t>
            </a:r>
          </a:p>
          <a:p>
            <a:r>
              <a:rPr lang="en-US" sz="2800" dirty="0" smtClean="0"/>
              <a:t>Most effective – </a:t>
            </a:r>
            <a:r>
              <a:rPr lang="en-US" sz="2800" dirty="0" err="1" smtClean="0"/>
              <a:t>Carvacrol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71600" y="5334000"/>
            <a:ext cx="7239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NOTE: </a:t>
            </a:r>
            <a:r>
              <a:rPr lang="en-US" sz="2800" b="1" dirty="0" err="1" smtClean="0"/>
              <a:t>Carvacrol</a:t>
            </a:r>
            <a:r>
              <a:rPr lang="en-US" sz="2800" b="1" dirty="0" smtClean="0"/>
              <a:t> comes from Oregano!!!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11">
      <a:dk1>
        <a:sysClr val="windowText" lastClr="000000"/>
      </a:dk1>
      <a:lt1>
        <a:sysClr val="window" lastClr="FFFFFF"/>
      </a:lt1>
      <a:dk2>
        <a:srgbClr val="4F271C"/>
      </a:dk2>
      <a:lt2>
        <a:srgbClr val="F88630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86</TotalTime>
  <Words>129</Words>
  <Application>Microsoft Office PowerPoint</Application>
  <PresentationFormat>On-screen Show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Using Plant-Based Antimicrobials to Make  Organic Leafy Greens Safer</vt:lpstr>
      <vt:lpstr>The Dangerous Bug!!</vt:lpstr>
      <vt:lpstr>PowerPoint Presentation</vt:lpstr>
      <vt:lpstr>Leafy Greens Tested</vt:lpstr>
      <vt:lpstr>Antimicrobials Tested Plant Extracts </vt:lpstr>
      <vt:lpstr>Antimicrobials Tested Essential Oils and Compounds</vt:lpstr>
      <vt:lpstr>Research</vt:lpstr>
      <vt:lpstr>Findings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Plant-Based Antimicrobials to Make  Organic Leafy Greens Safer</dc:title>
  <dc:creator>Divya Jaroni</dc:creator>
  <cp:lastModifiedBy>lynn.brandenberger</cp:lastModifiedBy>
  <cp:revision>11</cp:revision>
  <dcterms:created xsi:type="dcterms:W3CDTF">2013-05-01T17:11:35Z</dcterms:created>
  <dcterms:modified xsi:type="dcterms:W3CDTF">2013-05-03T15:58:53Z</dcterms:modified>
</cp:coreProperties>
</file>